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405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7a4d3800093b154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7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7.xml"/><Relationship Id="rId5" Type="http://schemas.openxmlformats.org/officeDocument/2006/relationships/slide" Target="slide12.xml"/><Relationship Id="rId4" Type="http://schemas.openxmlformats.org/officeDocument/2006/relationships/slide" Target="slide10.xml"/><Relationship Id="rId9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54150f8b?vcp=1&amp;pid=e12d9b04f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e54150f8b?vcp=1&amp;pid=e12d9b04f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5d3ea097c?vcp=1&amp;pid=e54150f8b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共面向量定理的理解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_1#b630c2382?vaa=1&amp;vcp=1&amp;vop=1&amp;pid=5d3ea097c&amp;color=36,64,97&amp;vtp=1&amp;bbb=1&amp;hb=1"/>
              <p:cNvSpPr/>
              <p:nvPr/>
            </p:nvSpPr>
            <p:spPr>
              <a:xfrm>
                <a:off x="539496" y="19787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[浙江四校2025高二联考]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已知三个非零向量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，则“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共面”是“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9_1#b630c2382?vaa=1&amp;vcp=1&amp;vop=1&amp;pid=5d3ea097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1_1#b630c2382.bracket?vaa=1&amp;vcp=1&amp;vop=1&amp;pid=5d3ea097c&amp;color=36,64,97&amp;vpa=3&amp;vtp=1"/>
          <p:cNvSpPr/>
          <p:nvPr/>
        </p:nvSpPr>
        <p:spPr>
          <a:xfrm>
            <a:off x="701421" y="248636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6_BD.9_2#b630c2382.choices?vaa=1&amp;vcp=1&amp;vop=1&amp;pid=5d3ea097c&amp;color=36,64,97&amp;vtp=1&amp;bbb=1"/>
          <p:cNvSpPr/>
          <p:nvPr/>
        </p:nvSpPr>
        <p:spPr>
          <a:xfrm>
            <a:off x="539496" y="27950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58465" algn="l"/>
                <a:tab pos="5891530" algn="l"/>
                <a:tab pos="79101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.充分且不必要条件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B.必要且不充分条件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.既不充分又不必要条件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0_1#b630c2382?vaa=1&amp;vcp=1&amp;vop=1&amp;pid=5d3ea097c&amp;color=36,64,97&amp;vtp=1&amp;bbb=1&amp;hb=1"/>
              <p:cNvSpPr/>
              <p:nvPr/>
            </p:nvSpPr>
            <p:spPr>
              <a:xfrm>
                <a:off x="539496" y="316835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若三个非零向量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三个非零向量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共面，则当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不共线时，不存在实数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.故“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共面”是“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”的必要且不充分条件，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0_1#b630c2382?vaa=1&amp;vcp=1&amp;vop=1&amp;pid=5d3ea097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8356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r="-1098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ce408cc3e?vcp=1&amp;pid=5d3ea097c&amp;color=36,64,97&amp;vtp=1&amp;bt=1&amp;bbb=1"/>
              <p:cNvSpPr/>
              <p:nvPr/>
            </p:nvSpPr>
            <p:spPr>
              <a:xfrm>
                <a:off x="539496" y="335475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正确理解共面向量定理中对于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不共线的要求.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6_BD#ce408cc3e?vcp=1&amp;pid=5d3ea097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475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ce408cc3e?vcp=1&amp;pid=5d3ea097c&amp;color=36,64,97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416668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eaaf69cf?vcp=1&amp;pid=e54150f8b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共面的判定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3_1#5fe1c3fe9?vaa=1&amp;vcp=1&amp;vop=1&amp;pid=2eaaf69cf&amp;color=36,64,97&amp;vtp=1&amp;bbb=1&amp;hb=1"/>
              <p:cNvSpPr/>
              <p:nvPr/>
            </p:nvSpPr>
            <p:spPr>
              <a:xfrm>
                <a:off x="539496" y="1272881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[广东广州2024高二期中]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不共面，在下列条件中，使点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三点一定共面的是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3_1#5fe1c3fe9?vaa=1&amp;vcp=1&amp;vop=1&amp;pid=2eaaf69c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5_1#5fe1c3fe9.bracket?vaa=1&amp;vcp=1&amp;vop=1&amp;pid=2eaaf69cf&amp;color=36,64,97&amp;vpa=4&amp;vtp=1"/>
          <p:cNvSpPr/>
          <p:nvPr/>
        </p:nvSpPr>
        <p:spPr>
          <a:xfrm>
            <a:off x="701421" y="182609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3_2#5fe1c3fe9.choices?vaa=1&amp;vcp=1&amp;vop=1&amp;pid=2eaaf69cf&amp;color=36,64,97&amp;vtp=1&amp;bbb=1"/>
              <p:cNvSpPr/>
              <p:nvPr/>
            </p:nvSpPr>
            <p:spPr>
              <a:xfrm>
                <a:off x="539496" y="2103461"/>
                <a:ext cx="11109960" cy="9385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3_2#5fe1c3fe9.choices?vaa=1&amp;vcp=1&amp;vop=1&amp;pid=2eaaf69c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938594"/>
              </a:xfrm>
              <a:prstGeom prst="rect">
                <a:avLst/>
              </a:prstGeom>
              <a:blipFill>
                <a:blip r:embed="rId4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4_1#5fe1c3fe9?vaa=1&amp;vcp=1&amp;vop=1&amp;pid=2eaaf69cf&amp;color=36,64,97&amp;vtp=1&amp;bbb=1&amp;hb=1"/>
              <p:cNvSpPr/>
              <p:nvPr/>
            </p:nvSpPr>
            <p:spPr>
              <a:xfrm>
                <a:off x="539496" y="3046627"/>
                <a:ext cx="11109960" cy="2233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对于A选项，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1−2−1=−2≠1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，所以不能得出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B选项，由于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为共面向量，所以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C选项,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，所以不能得出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D选项，由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−1−1−1=−3≠1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，所以不能得出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4_1#5fe1c3fe9?vaa=1&amp;vcp=1&amp;vop=1&amp;pid=2eaaf69c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6627"/>
                <a:ext cx="11109960" cy="2233740"/>
              </a:xfrm>
              <a:prstGeom prst="rect">
                <a:avLst/>
              </a:prstGeom>
              <a:blipFill>
                <a:blip r:embed="rId5"/>
                <a:stretch>
                  <a:fillRect l="-1317" b="-6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7_1#d1deece50?vaa=1&amp;vcp=1&amp;vop=1&amp;pid=2eaaf69cf&amp;color=36,64,97&amp;vtp=1&amp;bt=1&amp;bbb=1&amp;hb=1"/>
              <p:cNvSpPr/>
              <p:nvPr/>
            </p:nvSpPr>
            <p:spPr>
              <a:xfrm>
                <a:off x="539496" y="1196930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对于空间任一点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和不共线的三点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+(7+2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7_1#d1deece50?vaa=1&amp;vcp=1&amp;vop=1&amp;pid=2eaaf69c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96930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r="-549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9_1#d1deece50.bracket?vaa=1&amp;vcp=1&amp;vop=1&amp;pid=2eaaf69cf&amp;color=36,64,97&amp;vpa=5&amp;vtp=1"/>
          <p:cNvSpPr/>
          <p:nvPr/>
        </p:nvSpPr>
        <p:spPr>
          <a:xfrm>
            <a:off x="1946021" y="174125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17_2#d1deece50.choices?vaa=1&amp;vcp=1&amp;vop=1&amp;pid=2eaaf69cf&amp;color=36,64,97&amp;vtp=1&amp;bbb=1"/>
          <p:cNvSpPr/>
          <p:nvPr/>
        </p:nvSpPr>
        <p:spPr>
          <a:xfrm>
            <a:off x="539496" y="206287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58465" algn="l"/>
                <a:tab pos="5891530" algn="l"/>
                <a:tab pos="79101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.必要且不充分条件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B.充分且不必要条件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.既不充分又不必要条件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8_1#d1deece50?vaa=1&amp;vcp=1&amp;vop=1&amp;pid=2eaaf69cf&amp;color=36,64,97&amp;vtp=1&amp;bbb=1&amp;hb=1"/>
              <p:cNvSpPr/>
              <p:nvPr/>
            </p:nvSpPr>
            <p:spPr>
              <a:xfrm>
                <a:off x="539496" y="2436195"/>
                <a:ext cx="11109960" cy="3287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充分性成立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与四个点中的一个重合时，以点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重合为例，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可取任意值，不一定有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−1+7+2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不一定有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，故必要性不成立.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四点共面”的充分且不必要条件.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8_1#d1deece50?vaa=1&amp;vcp=1&amp;vop=1&amp;pid=2eaaf69c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6195"/>
                <a:ext cx="11109960" cy="3287840"/>
              </a:xfrm>
              <a:prstGeom prst="rect">
                <a:avLst/>
              </a:prstGeom>
              <a:blipFill>
                <a:blip r:embed="rId4"/>
                <a:stretch>
                  <a:fillRect l="-1317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1_1#5f4ecc29b?vaa=1&amp;vcp=1&amp;vop=1&amp;pid=2eaaf69cf&amp;color=36,64,97&amp;vtp=1&amp;bt=1&amp;bbb=1&amp;hb=1"/>
              <p:cNvSpPr/>
              <p:nvPr/>
            </p:nvSpPr>
            <p:spPr>
              <a:xfrm>
                <a:off x="539496" y="2920225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为空间不共面的四点，且向量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共面的向量为(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1_1#5f4ecc29b?vaa=1&amp;vcp=1&amp;vop=1&amp;pid=2eaaf69c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0225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r="-1207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1_2#5f4ecc29b.choices?vaa=1&amp;vcp=1&amp;vop=1&amp;pid=2eaaf69cf&amp;color=36,64,97&amp;vtp=1&amp;bbb=1"/>
              <p:cNvSpPr/>
              <p:nvPr/>
            </p:nvSpPr>
            <p:spPr>
              <a:xfrm>
                <a:off x="539496" y="3744200"/>
                <a:ext cx="11109960" cy="3966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13990" algn="l"/>
                    <a:tab pos="5402580" algn="l"/>
                    <a:tab pos="80911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1_2#5f4ecc29b.choices?vaa=1&amp;vcp=1&amp;vop=1&amp;pid=2eaaf69c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44200"/>
                <a:ext cx="11109960" cy="396685"/>
              </a:xfrm>
              <a:prstGeom prst="rect">
                <a:avLst/>
              </a:prstGeom>
              <a:blipFill>
                <a:blip r:embed="rId4"/>
                <a:stretch>
                  <a:fillRect l="-1317" b="-36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3_1#5f4ecc29b?vaa=1&amp;vcp=1&amp;vop=1&amp;pid=2eaaf69cf&amp;color=36,64,97&amp;vtp=1&amp;bt=1&amp;bbb=1&amp;hb=1"/>
              <p:cNvSpPr/>
              <p:nvPr/>
            </p:nvSpPr>
            <p:spPr>
              <a:xfrm>
                <a:off x="539496" y="1135240"/>
                <a:ext cx="11109960" cy="477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A，若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共面，则存在唯一的有序实数组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该方程组无解，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A错误；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共面，则存在唯一的有序实数组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B正确；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6_AS.23_1#5f4ecc29b?vaa=1&amp;vcp=1&amp;vop=1&amp;pid=2eaaf69c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5240"/>
                <a:ext cx="11109960" cy="4775200"/>
              </a:xfrm>
              <a:prstGeom prst="rect">
                <a:avLst/>
              </a:prstGeom>
              <a:blipFill>
                <a:blip r:embed="rId3"/>
                <a:stretch>
                  <a:fillRect l="-1317" r="-3348" b="-1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3_1#5f4ecc29b?vaa=1&amp;vcp=1&amp;vop=1&amp;pid=2eaaf69cf&amp;color=36,64,97&amp;vtp=1&amp;bt=1&amp;bbb=1&amp;hb=1">
                <a:extLst>
                  <a:ext uri="{FF2B5EF4-FFF2-40B4-BE49-F238E27FC236}">
                    <a16:creationId xmlns:a16="http://schemas.microsoft.com/office/drawing/2014/main" id="{60D4A4EE-3617-F867-1ED3-0E27AAB3C781}"/>
                  </a:ext>
                </a:extLst>
              </p:cNvPr>
              <p:cNvSpPr/>
              <p:nvPr/>
            </p:nvSpPr>
            <p:spPr>
              <a:xfrm>
                <a:off x="539496" y="2431033"/>
                <a:ext cx="11109960" cy="1738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共面，则存在唯一的有序实数组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该方程组无解，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C错误；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D，由选项A及选项C的判断知，选项D错误.故选B.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23_1#5f4ecc29b?vaa=1&amp;vcp=1&amp;vop=1&amp;pid=2eaaf69cf&amp;color=36,64,97&amp;vtp=1&amp;bt=1&amp;bbb=1&amp;hb=1">
                <a:extLst>
                  <a:ext uri="{FF2B5EF4-FFF2-40B4-BE49-F238E27FC236}">
                    <a16:creationId xmlns:a16="http://schemas.microsoft.com/office/drawing/2014/main" id="{60D4A4EE-3617-F867-1ED3-0E27AAB3C7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1033"/>
                <a:ext cx="11109960" cy="1738440"/>
              </a:xfrm>
              <a:prstGeom prst="rect">
                <a:avLst/>
              </a:prstGeom>
              <a:blipFill>
                <a:blip r:embed="rId2"/>
                <a:stretch>
                  <a:fillRect l="-1317" r="-3238" b="-8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4_1#5f4ecc29b?vaa=1&amp;vcp=1&amp;vop=1&amp;pid=2eaaf69cf&amp;color=36,64,97&amp;vtp=1&amp;bbb=1">
            <a:extLst>
              <a:ext uri="{FF2B5EF4-FFF2-40B4-BE49-F238E27FC236}">
                <a16:creationId xmlns:a16="http://schemas.microsoft.com/office/drawing/2014/main" id="{11239D22-B11B-780D-2EF1-CBFA90A7E5EC}"/>
              </a:ext>
            </a:extLst>
          </p:cNvPr>
          <p:cNvSpPr/>
          <p:nvPr/>
        </p:nvSpPr>
        <p:spPr>
          <a:xfrm>
            <a:off x="539496" y="4215612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40456675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ac63b663?vcp=1&amp;pid=e54150f8b&amp;color=101,101,255&amp;vtp=1&amp;bt=1&amp;bbb=1"/>
          <p:cNvSpPr/>
          <p:nvPr/>
        </p:nvSpPr>
        <p:spPr>
          <a:xfrm>
            <a:off x="539496" y="828000"/>
            <a:ext cx="11109960" cy="3827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共面向量定理的应用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5_1#ae79782b3?vcp=1&amp;vop=1&amp;pid=7ac63b663&amp;color=36,64,97&amp;vtp=1&amp;bbb=1&amp;hb=1"/>
              <p:cNvSpPr/>
              <p:nvPr/>
            </p:nvSpPr>
            <p:spPr>
              <a:xfrm>
                <a:off x="539496" y="1261943"/>
                <a:ext cx="11109960" cy="652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如图，在直四棱柱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为等腰梯形，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分别是棱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的中点.证明：直线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𝐹𝐶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25_1#ae79782b3?vcp=1&amp;vop=1&amp;pid=7ac63b66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1943"/>
                <a:ext cx="11109960" cy="652590"/>
              </a:xfrm>
              <a:prstGeom prst="rect">
                <a:avLst/>
              </a:prstGeom>
              <a:blipFill>
                <a:blip r:embed="rId3"/>
                <a:stretch>
                  <a:fillRect l="-1317" t="-4673" r="-549" b="-21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25_2#ae79782b3?vcp=1&amp;vop=1&amp;pid=7ac63b663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2047008"/>
            <a:ext cx="1673352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6_1#ae79782b3?vcp=1&amp;vop=1&amp;pid=7ac63b663&amp;color=36,64,97&amp;vtp=1&amp;bbb=1"/>
              <p:cNvSpPr/>
              <p:nvPr/>
            </p:nvSpPr>
            <p:spPr>
              <a:xfrm>
                <a:off x="539496" y="3431308"/>
                <a:ext cx="11109960" cy="2818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是平行四边形，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不共线，根据共面向量定理，可知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26_1#ae79782b3?vcp=1&amp;vop=1&amp;pid=7ac63b66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1308"/>
                <a:ext cx="11109960" cy="2818130"/>
              </a:xfrm>
              <a:prstGeom prst="rect">
                <a:avLst/>
              </a:prstGeom>
              <a:blipFill>
                <a:blip r:embed="rId5"/>
                <a:stretch>
                  <a:fillRect l="-1317" t="-216" b="-4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7_1#fcc69b444?vaa=1&amp;vcp=1&amp;vop=1&amp;pid=7ac63b663&amp;color=36,64,97&amp;vtp=1&amp;bt=1&amp;bbb=1&amp;hb=1"/>
              <p:cNvSpPr/>
              <p:nvPr/>
            </p:nvSpPr>
            <p:spPr>
              <a:xfrm>
                <a:off x="539496" y="1919623"/>
                <a:ext cx="11109960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[江苏南通2025高二期末]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三点不共线，点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四点共面时，实数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27_1#fcc69b444?vaa=1&amp;vcp=1&amp;vop=1&amp;pid=7ac63b66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9623"/>
                <a:ext cx="11109960" cy="782955"/>
              </a:xfrm>
              <a:prstGeom prst="rect">
                <a:avLst/>
              </a:prstGeom>
              <a:blipFill>
                <a:blip r:embed="rId3"/>
                <a:stretch>
                  <a:fillRect l="-1317" r="-3183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9_1#fcc69b444.bracket?vaa=1&amp;vcp=1&amp;vop=1&amp;pid=7ac63b663&amp;color=36,64,97&amp;vpa=7&amp;vtp=1"/>
          <p:cNvSpPr/>
          <p:nvPr/>
        </p:nvSpPr>
        <p:spPr>
          <a:xfrm>
            <a:off x="4634421" y="242216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7_2#fcc69b444.choices?vaa=1&amp;vcp=1&amp;vop=1&amp;pid=7ac63b663&amp;color=36,64,97&amp;vtp=1&amp;bbb=1"/>
              <p:cNvSpPr/>
              <p:nvPr/>
            </p:nvSpPr>
            <p:spPr>
              <a:xfrm>
                <a:off x="539496" y="2712230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971165" algn="l"/>
                    <a:tab pos="5916930" algn="l"/>
                    <a:tab pos="8608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7_2#fcc69b444.choices?vaa=1&amp;vcp=1&amp;vop=1&amp;pid=7ac63b66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2230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8_1#fcc69b444?vaa=1&amp;vcp=1&amp;vop=1&amp;pid=7ac63b663&amp;color=36,64,97&amp;vtp=1&amp;bbb=1"/>
              <p:cNvSpPr/>
              <p:nvPr/>
            </p:nvSpPr>
            <p:spPr>
              <a:xfrm>
                <a:off x="539496" y="3258139"/>
                <a:ext cx="11109960" cy="1389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四点共面时，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8_1#fcc69b444?vaa=1&amp;vcp=1&amp;vop=1&amp;pid=7ac63b66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8139"/>
                <a:ext cx="11109960" cy="1389634"/>
              </a:xfrm>
              <a:prstGeom prst="rect">
                <a:avLst/>
              </a:prstGeom>
              <a:blipFill>
                <a:blip r:embed="rId5"/>
                <a:stretch>
                  <a:fillRect l="-1317" b="-6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cbcf66a1?vcp=1&amp;pid=7ac63b663&amp;color=36,64,97&amp;vtp=1&amp;bt=1&amp;bbb=1"/>
          <p:cNvSpPr/>
          <p:nvPr/>
        </p:nvSpPr>
        <p:spPr>
          <a:xfrm>
            <a:off x="539496" y="335475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已知向量共面或四点共面求参数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，可以直接利用共面向量定理或其推论（系数和为1）来求.</a:t>
            </a:r>
            <a:endParaRPr lang="en-US" altLang="zh-CN" sz="1800" dirty="0"/>
          </a:p>
        </p:txBody>
      </p:sp>
      <p:pic>
        <p:nvPicPr>
          <p:cNvPr id="3" name="P_6_BD#3cbcf66a1?vcp=1&amp;pid=7ac63b663&amp;color=36,64,97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416668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5cf554ef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95cf554ef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5400" dirty="0"/>
          </a:p>
        </p:txBody>
      </p:sp>
      <p:sp>
        <p:nvSpPr>
          <p:cNvPr id="4" name="C_2_BD#95cf554ef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空间向量及其运算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12d9b04f.fixed?vcp=1&amp;pid=95cf554ef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e12d9b04f.fixed?vcp=1&amp;pid=95cf554ef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6.1.3</a:t>
            </a:r>
            <a:endParaRPr lang="en-US" altLang="zh-CN" sz="5400" dirty="0"/>
          </a:p>
        </p:txBody>
      </p:sp>
      <p:sp>
        <p:nvSpPr>
          <p:cNvPr id="4" name="C_3_BD#e12d9b04f.fixed?vcp=1&amp;pid=95cf554ef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共面向量定理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6547c2cc5?lid=81d3d8f13&amp;cid=81d3d8f13&amp;vtp=1&amp;bbb=1">
            <a:hlinkClick r:id="rId3" action="ppaction://hlinksldjump"/>
          </p:cNvPr>
          <p:cNvSpPr/>
          <p:nvPr/>
        </p:nvSpPr>
        <p:spPr>
          <a:xfrm>
            <a:off x="5081570" y="144475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共面向量与共面向量定理</a:t>
            </a:r>
            <a:endParaRPr lang="en-US" altLang="zh-CN" sz="1800" dirty="0"/>
          </a:p>
        </p:txBody>
      </p:sp>
      <p:sp>
        <p:nvSpPr>
          <p:cNvPr id="3" name="C_1#目录1:6547c2cc5?lid=3d613b204&amp;cid=3d613b204&amp;vtp=1&amp;bbb=1">
            <a:hlinkClick r:id="rId3" action="ppaction://hlinksldjump"/>
          </p:cNvPr>
          <p:cNvSpPr/>
          <p:nvPr/>
        </p:nvSpPr>
        <p:spPr>
          <a:xfrm>
            <a:off x="5114821" y="3175879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混淆三点共线和四点共面致错</a:t>
            </a:r>
            <a:endParaRPr lang="en-US" altLang="zh-CN" sz="1800" dirty="0"/>
          </a:p>
        </p:txBody>
      </p:sp>
      <p:sp>
        <p:nvSpPr>
          <p:cNvPr id="4" name="C_1#目录1:6547c2cc5?lid=5d3ea097c&amp;cid=5d3ea097c&amp;vtp=1&amp;bbb=1">
            <a:hlinkClick r:id="rId4" action="ppaction://hlinksldjump"/>
          </p:cNvPr>
          <p:cNvSpPr/>
          <p:nvPr/>
        </p:nvSpPr>
        <p:spPr>
          <a:xfrm>
            <a:off x="5148072" y="494690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共面向量定理的理解</a:t>
            </a:r>
            <a:endParaRPr lang="en-US" altLang="zh-CN" sz="1800" dirty="0"/>
          </a:p>
        </p:txBody>
      </p:sp>
      <p:sp>
        <p:nvSpPr>
          <p:cNvPr id="5" name="C_1#目录1:6547c2cc5?lid=2eaaf69cf&amp;cid=2eaaf69cf&amp;vtp=1&amp;bbb=1">
            <a:hlinkClick r:id="rId5" action="ppaction://hlinksldjump"/>
          </p:cNvPr>
          <p:cNvSpPr/>
          <p:nvPr/>
        </p:nvSpPr>
        <p:spPr>
          <a:xfrm>
            <a:off x="5148072" y="536503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共面的判定</a:t>
            </a:r>
            <a:endParaRPr lang="en-US" altLang="zh-CN" sz="1800" dirty="0"/>
          </a:p>
        </p:txBody>
      </p:sp>
      <p:sp>
        <p:nvSpPr>
          <p:cNvPr id="6" name="C_1#目录1:6547c2cc5?lid=7ac63b663&amp;cid=7ac63b663&amp;vtp=1&amp;bbb=1">
            <a:hlinkClick r:id="rId6" action="ppaction://hlinksldjump"/>
          </p:cNvPr>
          <p:cNvSpPr/>
          <p:nvPr/>
        </p:nvSpPr>
        <p:spPr>
          <a:xfrm>
            <a:off x="5148072" y="575822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共面向量定理的应用</a:t>
            </a:r>
            <a:endParaRPr lang="en-US" altLang="zh-CN" sz="1800" dirty="0"/>
          </a:p>
        </p:txBody>
      </p:sp>
      <p:pic>
        <p:nvPicPr>
          <p:cNvPr id="7" name="O_0#目录1:6547c2cc5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504" y="795528"/>
            <a:ext cx="731520" cy="768096"/>
          </a:xfrm>
          <a:prstGeom prst="rect">
            <a:avLst/>
          </a:prstGeom>
        </p:spPr>
      </p:pic>
      <p:pic>
        <p:nvPicPr>
          <p:cNvPr id="8" name="O_0#目录1:6547c2cc5.fixed?vcp=1&amp;color=36,64,97&amp;tib=255,255,255&amp;vtp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2504" y="2532888"/>
            <a:ext cx="731520" cy="768096"/>
          </a:xfrm>
          <a:prstGeom prst="rect">
            <a:avLst/>
          </a:prstGeom>
        </p:spPr>
      </p:pic>
      <p:pic>
        <p:nvPicPr>
          <p:cNvPr id="9" name="O_0#目录1:6547c2cc5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504" y="4251960"/>
            <a:ext cx="731520" cy="768096"/>
          </a:xfrm>
          <a:prstGeom prst="rect">
            <a:avLst/>
          </a:prstGeom>
        </p:spPr>
      </p:pic>
      <p:sp>
        <p:nvSpPr>
          <p:cNvPr id="10" name="O_0#目录1:6547c2cc5.fixed?vcp=1&amp;color=255,255,255&amp;vtp=1&amp;bbb=1"/>
          <p:cNvSpPr/>
          <p:nvPr/>
        </p:nvSpPr>
        <p:spPr>
          <a:xfrm>
            <a:off x="4032504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1" name="O_0#目录1:6547c2cc5.fixed?vcp=1&amp;color=255,255,255&amp;vtp=1&amp;bbb=1"/>
          <p:cNvSpPr/>
          <p:nvPr/>
        </p:nvSpPr>
        <p:spPr>
          <a:xfrm>
            <a:off x="4032504" y="253288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2" name="O_0#目录1:6547c2cc5.fixed?vcp=1&amp;color=255,255,255&amp;vtp=1&amp;bbb=1"/>
          <p:cNvSpPr/>
          <p:nvPr/>
        </p:nvSpPr>
        <p:spPr>
          <a:xfrm>
            <a:off x="4032504" y="425196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3" name="O_0#目录1:6547c2cc5.fixed?lid=6547c2cc5&amp;vcp=1&amp;color=0,55,96&amp;vtp=1&amp;bbb=1">
            <a:hlinkClick r:id="rId9" action="ppaction://hlinksldjump"/>
          </p:cNvPr>
          <p:cNvSpPr/>
          <p:nvPr/>
        </p:nvSpPr>
        <p:spPr>
          <a:xfrm>
            <a:off x="4965192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4" name="O_0#目录1:6547c2cc5.fixed?lid=fa4bff693&amp;vcp=1&amp;color=0,55,96&amp;vtp=1&amp;bbb=1">
            <a:hlinkClick r:id="rId3" action="ppaction://hlinksldjump"/>
          </p:cNvPr>
          <p:cNvSpPr/>
          <p:nvPr/>
        </p:nvSpPr>
        <p:spPr>
          <a:xfrm>
            <a:off x="4965192" y="2679192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15" name="O_0#目录1:6547c2cc5.fixed?lid=e54150f8b&amp;vcp=1&amp;color=0,55,96&amp;vtp=1&amp;bbb=1">
            <a:hlinkClick r:id="rId4" action="ppaction://hlinksldjump"/>
          </p:cNvPr>
          <p:cNvSpPr/>
          <p:nvPr/>
        </p:nvSpPr>
        <p:spPr>
          <a:xfrm>
            <a:off x="4965192" y="439826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547c2cc5?vcp=1&amp;pid=e12d9b04f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6547c2cc5?vcp=1&amp;pid=e12d9b04f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_1#9e1a31dc7?vaa=1&amp;vcp=1&amp;vop=1&amp;pid=6547c2cc5&amp;color=36,64,97&amp;vtp=1&amp;bbb=1&amp;hb=1"/>
              <p:cNvSpPr/>
              <p:nvPr/>
            </p:nvSpPr>
            <p:spPr>
              <a:xfrm>
                <a:off x="539496" y="1469096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示例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分别位于四面体的四个侧面内，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是空间任意一点，则“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四点共面”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5_BD.1_1#9e1a31dc7?vaa=1&amp;vcp=1&amp;vop=1&amp;pid=6547c2cc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935355"/>
              </a:xfrm>
              <a:prstGeom prst="rect">
                <a:avLst/>
              </a:prstGeom>
              <a:blipFill>
                <a:blip r:embed="rId4"/>
                <a:stretch>
                  <a:fillRect l="-1317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3_1#9e1a31dc7.bracket?vaa=1&amp;vcp=1&amp;vop=1&amp;pid=6547c2cc5&amp;color=36,64,97&amp;vpa=1&amp;vtp=1"/>
          <p:cNvSpPr/>
          <p:nvPr/>
        </p:nvSpPr>
        <p:spPr>
          <a:xfrm>
            <a:off x="2372297" y="212841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5_BD.1_2#9e1a31dc7.choices?vaa=1&amp;vcp=1&amp;vop=1&amp;pid=6547c2cc5&amp;color=36,64,97&amp;vtp=1&amp;bbb=1"/>
          <p:cNvSpPr/>
          <p:nvPr/>
        </p:nvSpPr>
        <p:spPr>
          <a:xfrm>
            <a:off x="539496" y="240883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58465" algn="l"/>
                <a:tab pos="5891530" algn="l"/>
                <a:tab pos="79101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.充分且不必要条件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B.必要且不充分条件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.既不充分又不必要条件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AS.2_1#9e1a31dc7?vaa=1&amp;vcp=1&amp;vop=1&amp;pid=6547c2cc5&amp;color=36,64,97&amp;vtp=1&amp;bbb=1&amp;hb=1"/>
              <p:cNvSpPr/>
              <p:nvPr/>
            </p:nvSpPr>
            <p:spPr>
              <a:xfrm>
                <a:off x="539496" y="2773322"/>
                <a:ext cx="11109960" cy="1694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四点共面，所以充分性成立；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但当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四点共面时，存在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，可知必要性不成立.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5_AS.2_1#9e1a31dc7?vaa=1&amp;vcp=1&amp;vop=1&amp;pid=6547c2cc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3322"/>
                <a:ext cx="11109960" cy="1694244"/>
              </a:xfrm>
              <a:prstGeom prst="rect">
                <a:avLst/>
              </a:prstGeom>
              <a:blipFill>
                <a:blip r:embed="rId5"/>
                <a:stretch>
                  <a:fillRect l="-1317" b="-4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1d3d8f13?vcp=1&amp;pid=6547c2cc5&amp;color=101,101,255&amp;vtp=1&amp;bt=1&amp;bbb=1"/>
          <p:cNvSpPr/>
          <p:nvPr/>
        </p:nvSpPr>
        <p:spPr>
          <a:xfrm>
            <a:off x="539496" y="828000"/>
            <a:ext cx="11109960" cy="3978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共面向量与共面向量定理</a:t>
            </a:r>
            <a:endParaRPr lang="en-US" altLang="zh-CN" sz="2200" dirty="0"/>
          </a:p>
        </p:txBody>
      </p:sp>
      <p:pic>
        <p:nvPicPr>
          <p:cNvPr id="3" name="C_4#fa4bff693?vcp=1&amp;pid=e12d9b04f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1349208"/>
            <a:ext cx="621792" cy="658368"/>
          </a:xfrm>
          <a:prstGeom prst="rect">
            <a:avLst/>
          </a:prstGeom>
        </p:spPr>
      </p:pic>
      <p:sp>
        <p:nvSpPr>
          <p:cNvPr id="4" name="C_4_BD#fa4bff693?vcp=1&amp;pid=e12d9b04f&amp;color=61,88,159&amp;vtp=1&amp;bbb=1"/>
          <p:cNvSpPr/>
          <p:nvPr/>
        </p:nvSpPr>
        <p:spPr>
          <a:xfrm>
            <a:off x="1289304" y="146808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5" name="C_5_BD#3d613b204?vcp=1&amp;pid=fa4bff693&amp;color=101,101,255&amp;vtp=1&amp;bbb=1"/>
          <p:cNvSpPr/>
          <p:nvPr/>
        </p:nvSpPr>
        <p:spPr>
          <a:xfrm>
            <a:off x="539496" y="1996908"/>
            <a:ext cx="11109960" cy="3978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混淆三点共线和四点共面致错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5_1#31b0583f8?vaa=1&amp;vcp=1&amp;vop=1&amp;pid=3d613b204&amp;color=36,64,97&amp;vtp=1&amp;bbb=1&amp;hb=1"/>
              <p:cNvSpPr/>
              <p:nvPr/>
            </p:nvSpPr>
            <p:spPr>
              <a:xfrm>
                <a:off x="539496" y="2439693"/>
                <a:ext cx="11109960" cy="719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已知非零向量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不共线，如果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，那么下列结论正确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6_BD.5_1#31b0583f8?vaa=1&amp;vcp=1&amp;vop=1&amp;pid=3d613b2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9693"/>
                <a:ext cx="11109960" cy="719455"/>
              </a:xfrm>
              <a:prstGeom prst="rect">
                <a:avLst/>
              </a:prstGeom>
              <a:blipFill>
                <a:blip r:embed="rId4"/>
                <a:stretch>
                  <a:fillRect l="-1317" b="-203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BD.5_2#31b0583f8.choices?vaa=1&amp;vcp=1&amp;vop=1&amp;pid=3d613b204&amp;color=36,64,97&amp;vtp=1&amp;bbb=1"/>
              <p:cNvSpPr/>
              <p:nvPr/>
            </p:nvSpPr>
            <p:spPr>
              <a:xfrm>
                <a:off x="539496" y="3161053"/>
                <a:ext cx="11109960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四点共线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四点不共面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.无法确定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C_6_BD.5_2#31b0583f8.choices?vaa=1&amp;vcp=1&amp;vop=1&amp;pid=3d613b20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1053"/>
                <a:ext cx="11109960" cy="681355"/>
              </a:xfrm>
              <a:prstGeom prst="rect">
                <a:avLst/>
              </a:prstGeom>
              <a:blipFill>
                <a:blip r:embed="rId5"/>
                <a:stretch>
                  <a:fillRect l="-1317" t="-3604" b="-21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6_EX.6_1#31b0583f8?vaa=1&amp;vcp=1&amp;vop=1&amp;pid=3d613b204&amp;color=36,64,97&amp;vtp=1&amp;bbb=1&amp;hb=1"/>
              <p:cNvSpPr/>
              <p:nvPr/>
            </p:nvSpPr>
            <p:spPr>
              <a:xfrm>
                <a:off x="539496" y="3843424"/>
                <a:ext cx="11109960" cy="2154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四点共线.故选A.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没能正确理解共线向量定理和共面向量定理的区别，不能正确使用这两个定理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，而是机械记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忆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,凭感觉做题.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由错解知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QC_6_EX.6_1#31b0583f8?vaa=1&amp;vcp=1&amp;vop=1&amp;pid=3d613b2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43424"/>
                <a:ext cx="11109960" cy="2154555"/>
              </a:xfrm>
              <a:prstGeom prst="rect">
                <a:avLst/>
              </a:prstGeom>
              <a:blipFill>
                <a:blip r:embed="rId6"/>
                <a:stretch>
                  <a:fillRect l="-1317" t="-1130" r="-274" b="-6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N.8_1#31b0583f8?vaa=1&amp;vcp=1&amp;vop=1&amp;pid=3d613b204&amp;color=36,64,97&amp;mp=1&amp;vtp=1&amp;bt=1&amp;bbb=1"/>
          <p:cNvSpPr/>
          <p:nvPr/>
        </p:nvSpPr>
        <p:spPr>
          <a:xfrm>
            <a:off x="539496" y="335456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1bf1d57be?vcp=1&amp;pid=3d613b204&amp;color=36,64,97&amp;vtp=1&amp;bt=1&amp;bbb=1&amp;hb=1"/>
              <p:cNvSpPr/>
              <p:nvPr/>
            </p:nvSpPr>
            <p:spPr>
              <a:xfrm>
                <a:off x="539496" y="314752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在平面向量中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,使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共线;在空间向量中,若存在有序实数组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1bf1d57be?vcp=1&amp;pid=3d613b20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752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87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1bf1d57be?vcp=1&amp;pid=3d613b204&amp;color=36,64,97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28" y="3179526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404</Words>
  <Application>Microsoft Office PowerPoint</Application>
  <PresentationFormat>宽屏</PresentationFormat>
  <Paragraphs>125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2025-10-21T06:43:45Z</dcterms:created>
  <dcterms:modified xsi:type="dcterms:W3CDTF">2025-10-21T07:07:25Z</dcterms:modified>
  <cp:category/>
  <cp:contentStatus/>
</cp:coreProperties>
</file>